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clrIdx="0" id="0" initials="" lastIdx="1" name="Дмитрий Мельников"/>
  <p:cmAuthor clrIdx="1" id="1" initials="" lastIdx="5" name="Ivan Abramov"/>
  <p:cmAuthor clrIdx="2" id="2" initials="" lastIdx="5" name="Ольга Дубина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1" idx="1">
    <p:pos x="6000" y="0"/>
    <p:text>НМ бы не одобрила. уровень Рефераты.ру
слабый источник информации</p:text>
  </p:cm>
  <p:cm authorId="2" idx="1">
    <p:pos x="6000" y="100"/>
    <p:text>Если заменишь или уберешь, - я не обижусь, поверь.</p:text>
  </p:cm>
  <p:cm authorId="1" idx="2">
    <p:pos x="6000" y="200"/>
    <p:text>страшненькая картинка :)</p:text>
  </p:cm>
  <p:cm authorId="2" idx="2">
    <p:pos x="6000" y="300"/>
    <p:text>Сделай лучше</p:text>
  </p:cm>
  <p:cm authorId="2" idx="3">
    <p:pos x="6000" y="400"/>
    <p:text>Извини, как смогла, зато фон прозрачный</p:text>
  </p:cm>
  <p:cm authorId="1" idx="3">
    <p:pos x="6000" y="500"/>
    <p:text>мелко, ничего не видно</p:text>
  </p:cm>
  <p:cm authorId="1" idx="4">
    <p:pos x="6000" y="600"/>
    <p:text>если прям тут из фигур делать, то будет четко</p:text>
  </p:cm>
  <p:cm authorId="2" idx="4">
    <p:pos x="6000" y="700"/>
    <p:text>Но долго</p:text>
  </p:cm>
  <p:cm authorId="1" idx="5">
    <p:pos x="6000" y="800"/>
    <p:text>ну...</p:text>
  </p:cm>
  <p:cm authorId="2" idx="5">
    <p:pos x="6000" y="900"/>
    <p:text>Попробую переделать попозже, пока займемся содержанием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1">
    <p:pos x="6000" y="0"/>
    <p:text>Я бы отдельно рассказал бы еще о Такой новинке , которую собираются рассматривать в ходе иследования сайта , это Электронный сервис  для обращений и отслеживание хода расмотрения обращений.(Это Оригинальное пожелание НСОКО , но не прописанное ни в одном из законов и приказов)
С удовольствием бы рассказал бы о ряде реальных случаев и школ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“Новые условия требуют новых путей решения” Н.Рерих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Электронный сервис - сведений о ходе рассмотрения обращений граждан, поступивших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</a:pPr>
            <a:r>
              <a:rPr lang="ru"/>
              <a:t>в организацию от получателей образовательных услуг.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comments" Target="../comments/comment1.xml"/><Relationship Id="rId4" Type="http://schemas.openxmlformats.org/officeDocument/2006/relationships/image" Target="../media/image01.png"/><Relationship Id="rId5" Type="http://schemas.openxmlformats.org/officeDocument/2006/relationships/image" Target="../media/image00.png"/><Relationship Id="rId6" Type="http://schemas.openxmlformats.org/officeDocument/2006/relationships/hyperlink" Target="https://goo.gl/8MDtn5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1.png"/><Relationship Id="rId4" Type="http://schemas.openxmlformats.org/officeDocument/2006/relationships/image" Target="../media/image00.png"/><Relationship Id="rId5" Type="http://schemas.openxmlformats.org/officeDocument/2006/relationships/hyperlink" Target="https://goo.gl/8MDtn5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://nsoko.rcokoit.ru/wp-content/uploads/2015/11/%D0%A0%D0%B0%D1%81%D0%BF%D0%BE%D1%80%D1%8F%D0%B6%D0%B5%D0%BD%D0%B8%D0%B5-%D0%BE-%D0%A1%D0%BE%D0%B2%D0%B5%D1%82%D0%B0.pdf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nsoko.rcokoit.ru/wp-content/uploads/2015/11/%D0%A1%D0%BE%D1%81%D1%82%D0%B0%D0%B2-%D1%81%D0%BE%D0%B2%D0%B5%D1%82%D0%B0.pdf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comments" Target="../comments/comment2.xml"/><Relationship Id="rId4" Type="http://schemas.openxmlformats.org/officeDocument/2006/relationships/hyperlink" Target="http://bus.gov.ru/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nsoko.rcokoit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45425" y="2300225"/>
            <a:ext cx="8520600" cy="12153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3300"/>
              <a:t>Инновационный подход при независимой оценке качества образования</a:t>
            </a:r>
          </a:p>
        </p:txBody>
      </p:sp>
      <p:sp>
        <p:nvSpPr>
          <p:cNvPr id="55" name="Shape 55"/>
          <p:cNvSpPr txBox="1"/>
          <p:nvPr/>
        </p:nvSpPr>
        <p:spPr>
          <a:xfrm>
            <a:off x="585975" y="3591775"/>
            <a:ext cx="8236200" cy="96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ru" sz="1700"/>
              <a:t>М</a:t>
            </a:r>
            <a:r>
              <a:rPr lang="ru" sz="1700"/>
              <a:t>агистанты программы 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ru" sz="1700"/>
              <a:t>“Государственно-общественное управление образованием”</a:t>
            </a:r>
          </a:p>
          <a:p>
            <a:pPr lvl="0" rtl="0" algn="r">
              <a:spcBef>
                <a:spcPts val="0"/>
              </a:spcBef>
              <a:buClr>
                <a:schemeClr val="dk1"/>
              </a:buClr>
              <a:buSzPct val="64705"/>
              <a:buFont typeface="Arial"/>
              <a:buNone/>
            </a:pPr>
            <a:r>
              <a:rPr lang="ru" sz="1700"/>
              <a:t>2 курс</a:t>
            </a:r>
          </a:p>
          <a:p>
            <a:pPr lvl="0" algn="r">
              <a:spcBef>
                <a:spcPts val="0"/>
              </a:spcBef>
              <a:buNone/>
            </a:pPr>
            <a:r>
              <a:t/>
            </a:r>
            <a:endParaRPr sz="1700"/>
          </a:p>
        </p:txBody>
      </p:sp>
      <p:sp>
        <p:nvSpPr>
          <p:cNvPr id="56" name="Shape 56"/>
          <p:cNvSpPr txBox="1"/>
          <p:nvPr/>
        </p:nvSpPr>
        <p:spPr>
          <a:xfrm>
            <a:off x="1480625" y="4633000"/>
            <a:ext cx="62502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/>
              <a:t>Санкт-Петербург, 2016</a:t>
            </a:r>
          </a:p>
        </p:txBody>
      </p:sp>
      <p:sp>
        <p:nvSpPr>
          <p:cNvPr id="57" name="Shape 57"/>
          <p:cNvSpPr txBox="1"/>
          <p:nvPr/>
        </p:nvSpPr>
        <p:spPr>
          <a:xfrm>
            <a:off x="0" y="0"/>
            <a:ext cx="9144000" cy="1540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1500"/>
              <a:t>Федеральное государственное бюджетное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образовательное учреждение высшего образования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«Российский государственный педагогический университет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им. А.И. Герцена»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900"/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Институт педагогики и психологии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Кафедра педагогики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500"/>
          </a:p>
        </p:txBody>
      </p:sp>
      <p:pic>
        <p:nvPicPr>
          <p:cNvPr id="58" name="Shape 5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7175" y="292974"/>
            <a:ext cx="2010651" cy="200785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erb-cvetnoiy.png" id="59" name="Shape 5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014501" y="292375"/>
            <a:ext cx="1925339" cy="2007850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Shape 60"/>
          <p:cNvSpPr txBox="1"/>
          <p:nvPr/>
        </p:nvSpPr>
        <p:spPr>
          <a:xfrm>
            <a:off x="76325" y="4709100"/>
            <a:ext cx="14805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000" u="sng">
                <a:solidFill>
                  <a:schemeClr val="hlink"/>
                </a:solidFill>
                <a:hlinkClick r:id="rId6"/>
              </a:rPr>
              <a:t>https://goo.gl/8MDtn5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>
            <p:ph type="ctrTitle"/>
          </p:nvPr>
        </p:nvSpPr>
        <p:spPr>
          <a:xfrm>
            <a:off x="345425" y="3159025"/>
            <a:ext cx="8520600" cy="7374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500"/>
              <a:t>Инновационный подход при независимой оценке качества образования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85975" y="3917550"/>
            <a:ext cx="8236200" cy="7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ru" sz="1700"/>
              <a:t>Магистранты программа 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ru" sz="1700"/>
              <a:t>“Государственно-общественное управление образованием”</a:t>
            </a:r>
          </a:p>
          <a:p>
            <a:pPr lvl="0" rtl="0" algn="r">
              <a:spcBef>
                <a:spcPts val="0"/>
              </a:spcBef>
              <a:buNone/>
            </a:pPr>
            <a:r>
              <a:rPr lang="ru" sz="1700"/>
              <a:t>2 курс</a:t>
            </a:r>
          </a:p>
          <a:p>
            <a:pPr lvl="0" rtl="0" algn="r">
              <a:spcBef>
                <a:spcPts val="0"/>
              </a:spcBef>
              <a:buNone/>
            </a:pPr>
            <a:r>
              <a:t/>
            </a:r>
            <a:endParaRPr sz="1700"/>
          </a:p>
        </p:txBody>
      </p:sp>
      <p:sp>
        <p:nvSpPr>
          <p:cNvPr id="140" name="Shape 140"/>
          <p:cNvSpPr txBox="1"/>
          <p:nvPr/>
        </p:nvSpPr>
        <p:spPr>
          <a:xfrm>
            <a:off x="1480625" y="4633000"/>
            <a:ext cx="62502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/>
              <a:t>Санкт-Петербург, 2016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0" y="0"/>
            <a:ext cx="9144000" cy="1540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1500"/>
              <a:t>Федеральное государственное бюджетное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образовательное учреждение высшего образования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«Российский государственный педагогический университет 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им. А.И. Герцена»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900"/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Институт педагогики и психологии</a:t>
            </a:r>
          </a:p>
          <a:p>
            <a:pPr lvl="0" rtl="0" algn="ctr">
              <a:spcBef>
                <a:spcPts val="0"/>
              </a:spcBef>
              <a:buNone/>
            </a:pPr>
            <a:r>
              <a:rPr lang="ru" sz="1500"/>
              <a:t>Кафедра педагогики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1500"/>
          </a:p>
        </p:txBody>
      </p:sp>
      <p:pic>
        <p:nvPicPr>
          <p:cNvPr id="142" name="Shape 1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175" y="292974"/>
            <a:ext cx="1486474" cy="1484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gerb-cvetnoiy.png" id="143" name="Shape 14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453372" y="292375"/>
            <a:ext cx="1486475" cy="1550169"/>
          </a:xfrm>
          <a:prstGeom prst="rect">
            <a:avLst/>
          </a:prstGeom>
          <a:noFill/>
          <a:ln>
            <a:noFill/>
          </a:ln>
        </p:spPr>
      </p:pic>
      <p:sp>
        <p:nvSpPr>
          <p:cNvPr id="144" name="Shape 144"/>
          <p:cNvSpPr txBox="1"/>
          <p:nvPr/>
        </p:nvSpPr>
        <p:spPr>
          <a:xfrm>
            <a:off x="2483100" y="1991225"/>
            <a:ext cx="4177800" cy="8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ru" sz="4500"/>
              <a:t>Вопросы?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76325" y="4709100"/>
            <a:ext cx="1480500" cy="35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1000" u="sng">
                <a:solidFill>
                  <a:schemeClr val="hlink"/>
                </a:solidFill>
                <a:hlinkClick r:id="rId5"/>
              </a:rPr>
              <a:t>https://goo.gl/8MDtn5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Shape 65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66" name="Shape 66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8" name="Shape 68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Что такое независимая оценка?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algn="just">
              <a:spcBef>
                <a:spcPts val="0"/>
              </a:spcBef>
              <a:buNone/>
            </a:pPr>
            <a:r>
              <a:rPr b="1" lang="ru" sz="2400"/>
              <a:t>НСОКО</a:t>
            </a:r>
            <a:r>
              <a:rPr lang="ru" sz="2400"/>
              <a:t> - это  “помощь” в выборе образовательной организации  и образовательных программ физическим и юридическим лицам.</a:t>
            </a:r>
          </a:p>
          <a:p>
            <a:pPr lvl="0" algn="just">
              <a:spcBef>
                <a:spcPts val="0"/>
              </a:spcBef>
              <a:buNone/>
            </a:pPr>
            <a:r>
              <a:rPr b="1" lang="ru" sz="2400"/>
              <a:t>НСОКО</a:t>
            </a:r>
            <a:r>
              <a:rPr lang="ru" sz="2400"/>
              <a:t> - это способ повышения конкурентоспособности организаций, реализующих образовательную деятельность.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Shape 74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75" name="Shape 75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Shape 77"/>
          <p:cNvSpPr txBox="1"/>
          <p:nvPr>
            <p:ph type="title"/>
          </p:nvPr>
        </p:nvSpPr>
        <p:spPr>
          <a:xfrm>
            <a:off x="311700" y="292625"/>
            <a:ext cx="8705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400">
                <a:solidFill>
                  <a:srgbClr val="000000"/>
                </a:solidFill>
              </a:rPr>
              <a:t>Нормативные документы по независимой оценке качества</a:t>
            </a:r>
          </a:p>
        </p:txBody>
      </p:sp>
      <p:sp>
        <p:nvSpPr>
          <p:cNvPr id="78" name="Shape 78"/>
          <p:cNvSpPr txBox="1"/>
          <p:nvPr>
            <p:ph idx="1" type="body"/>
          </p:nvPr>
        </p:nvSpPr>
        <p:spPr>
          <a:xfrm>
            <a:off x="311700" y="1152475"/>
            <a:ext cx="8520600" cy="3609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Федеральный закон от 29.12.2012 N 273-ФЗ </a:t>
            </a:r>
            <a:r>
              <a:rPr lang="ru" sz="1400"/>
              <a:t>"Об образовании в Российской Федерации"  </a:t>
            </a:r>
          </a:p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Федеральный закон от 21.07.2014 N 256-ФЗ «О внесении изменений в отдельные законодательные акты Российской Федерации по вопросам проведения независимой оценки качества оказания услуг организациями в сфере культуры, социального обслуживания, охраны здоровья и образования»</a:t>
            </a:r>
          </a:p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Постановление Правительства РФ от 14.11.2014 N 1202 «О порядке Осуществления координации деятельности по проведению Независимой оценки качества оказания услуг организациями В сфере культуры, социального обслуживания, охраны здоровья и образования и общего методического обеспечения Проведения указанной оценки»</a:t>
            </a:r>
          </a:p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Приказ Министерства образования и науки Российской Федерации от 5 декабря 2014 г. N 1547 «Об утверждении показателей, характеризующих общие критерии оценки качества образовательной деятельности организаций, осуществляющих образовательную деятельность»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Shape 83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84" name="Shape 84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6" name="Shape 86"/>
          <p:cNvSpPr txBox="1"/>
          <p:nvPr>
            <p:ph type="title"/>
          </p:nvPr>
        </p:nvSpPr>
        <p:spPr>
          <a:xfrm>
            <a:off x="311700" y="292625"/>
            <a:ext cx="87057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2400">
                <a:solidFill>
                  <a:srgbClr val="000000"/>
                </a:solidFill>
              </a:rPr>
              <a:t>Нормативные документы по независимой оценке качества</a:t>
            </a:r>
          </a:p>
        </p:txBody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Методические рекомендации МОиН от 01.04.2015 по проведению независимой оценки качества деятельности организаций, осуществляющих образовательную деятельность.</a:t>
            </a:r>
          </a:p>
          <a:p>
            <a:pPr indent="-317500" lvl="0" marL="457200">
              <a:spcBef>
                <a:spcPts val="0"/>
              </a:spcBef>
              <a:buSzPct val="100000"/>
            </a:pPr>
            <a:r>
              <a:rPr lang="ru" sz="1400"/>
              <a:t>Письмо Министерства труда и социальной защиты Российской Федерации от 26 сентября 2014 г. N 11-3/10/П-5546 «О направлении рекомендуемого перечня мероприятий по организации проведения в субъекте российской федерации независимой оценки качества оказания услуг организациями в сфере культуры, социального обслуживания, охраны здоровья и образования»</a:t>
            </a:r>
          </a:p>
          <a:p>
            <a:pPr indent="-228600" lvl="0" marL="457200" rtl="0" algn="just">
              <a:spcBef>
                <a:spcPts val="0"/>
              </a:spcBef>
            </a:pPr>
            <a:r>
              <a:rPr lang="ru" sz="2000"/>
              <a:t>Распоряжение КО СПб от </a:t>
            </a:r>
            <a:r>
              <a:rPr b="1" lang="ru" sz="2000"/>
              <a:t>11.03.2015 </a:t>
            </a:r>
            <a:r>
              <a:rPr lang="ru" sz="2000"/>
              <a:t>№ 959-р об Общественном Совете по проведению независимой оценки качества образовательной деятельности организаций, расположенных на территории Санкт-Петербурга </a:t>
            </a:r>
            <a:r>
              <a:rPr lang="ru" sz="1400" u="sng">
                <a:solidFill>
                  <a:schemeClr val="hlink"/>
                </a:solidFill>
                <a:hlinkClick r:id="rId3"/>
              </a:rPr>
              <a:t>.pdf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Shape 92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93" name="Shape 93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Shape 95"/>
          <p:cNvSpPr txBox="1"/>
          <p:nvPr>
            <p:ph type="title"/>
          </p:nvPr>
        </p:nvSpPr>
        <p:spPr>
          <a:xfrm>
            <a:off x="311700" y="2164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Состав совета</a:t>
            </a:r>
          </a:p>
        </p:txBody>
      </p:sp>
      <p:sp>
        <p:nvSpPr>
          <p:cNvPr id="96" name="Shape 9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П</a:t>
            </a:r>
            <a:r>
              <a:rPr lang="ru" sz="2500"/>
              <a:t>редседатель региональной общественной организации “Совет отцов Санкт-Петербурга”</a:t>
            </a:r>
          </a:p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Директор НОУ “Инпредсервис”</a:t>
            </a:r>
          </a:p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Директор ЧОУ СОШ “Паскаль лицей”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Профессора РГПУ им. А.И. Герцена, РАНХиГС при президенте РФ, Института специальной педагогики и психологии.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8554500" y="4568875"/>
            <a:ext cx="5895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u="sng">
                <a:solidFill>
                  <a:schemeClr val="hlink"/>
                </a:solidFill>
                <a:hlinkClick r:id="rId3"/>
              </a:rPr>
              <a:t>.pdf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Shape 102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103" name="Shape 103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05" name="Shape 105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Показатели НСОКО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311700" y="12286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68300" lvl="0" marL="457200" rtl="0">
              <a:spcBef>
                <a:spcPts val="0"/>
              </a:spcBef>
              <a:buSzPct val="100000"/>
              <a:buAutoNum type="arabicPeriod"/>
            </a:pPr>
            <a:r>
              <a:rPr lang="ru" sz="2200"/>
              <a:t>Открытость и доступность информации в ОУ.</a:t>
            </a:r>
          </a:p>
          <a:p>
            <a:pPr indent="-368300" lvl="0" marL="457200" rtl="0">
              <a:spcBef>
                <a:spcPts val="0"/>
              </a:spcBef>
              <a:buSzPct val="100000"/>
              <a:buAutoNum type="arabicPeriod"/>
            </a:pPr>
            <a:r>
              <a:rPr lang="ru" sz="2200"/>
              <a:t>Комфортность условий для образовательной деятельности.</a:t>
            </a:r>
          </a:p>
          <a:p>
            <a:pPr indent="-368300" lvl="0" marL="457200" rtl="0">
              <a:spcBef>
                <a:spcPts val="0"/>
              </a:spcBef>
              <a:buSzPct val="100000"/>
              <a:buAutoNum type="arabicPeriod"/>
            </a:pPr>
            <a:r>
              <a:rPr lang="ru" sz="2200"/>
              <a:t>Доброжелательность, вежливость и компетентность работников (на основе анкетирование получателей услуги).</a:t>
            </a:r>
          </a:p>
          <a:p>
            <a:pPr indent="-368300" lvl="0" marL="457200">
              <a:spcBef>
                <a:spcPts val="0"/>
              </a:spcBef>
              <a:buSzPct val="100000"/>
              <a:buAutoNum type="arabicPeriod"/>
            </a:pPr>
            <a:r>
              <a:rPr lang="ru" sz="2200"/>
              <a:t>Удовлетворенность качеством образовательной деятельности получателем образовательных услуг.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1" name="Shape 111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112" name="Shape 112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14" name="Shape 114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Источники данных	для НСОКО</a:t>
            </a:r>
          </a:p>
        </p:txBody>
      </p:sp>
      <p:sp>
        <p:nvSpPr>
          <p:cNvPr id="115" name="Shape 115"/>
          <p:cNvSpPr txBox="1"/>
          <p:nvPr>
            <p:ph idx="1" type="body"/>
          </p:nvPr>
        </p:nvSpPr>
        <p:spPr>
          <a:xfrm>
            <a:off x="311700" y="1284400"/>
            <a:ext cx="8520600" cy="3284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официальный сайт ОУ;</a:t>
            </a:r>
          </a:p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сайт с информацией о гос.учреждениях </a:t>
            </a:r>
            <a:r>
              <a:rPr lang="ru" sz="2500" u="sng">
                <a:solidFill>
                  <a:schemeClr val="hlink"/>
                </a:solidFill>
                <a:hlinkClick r:id="rId4"/>
              </a:rPr>
              <a:t>bus.gov.ru</a:t>
            </a:r>
            <a:r>
              <a:rPr lang="ru" sz="2500"/>
              <a:t>;</a:t>
            </a:r>
          </a:p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текст публичного доклада (самообследования);</a:t>
            </a:r>
          </a:p>
          <a:p>
            <a:pPr indent="-387350" lvl="0" marL="457200">
              <a:spcBef>
                <a:spcPts val="0"/>
              </a:spcBef>
              <a:buSzPct val="100000"/>
            </a:pPr>
            <a:r>
              <a:rPr lang="ru" sz="2500"/>
              <a:t>официальные статистические данные;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данные опросов удовлетворенности образовательными услугами.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" name="Shape 120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121" name="Shape 121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23" name="Shape 123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Особенности проведения	</a:t>
            </a:r>
          </a:p>
        </p:txBody>
      </p:sp>
      <p:sp>
        <p:nvSpPr>
          <p:cNvPr id="124" name="Shape 1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отсутствие каких-либо мониторингов;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использование общедоступной информации;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отсутствие необходимости дополнительной подготовки ОУ;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систематизация сведений самим ОУ (в качестве необязательной подготовки);</a:t>
            </a:r>
          </a:p>
          <a:p>
            <a:pPr indent="-387350" lvl="0" marL="457200" rtl="0">
              <a:spcBef>
                <a:spcPts val="0"/>
              </a:spcBef>
              <a:buSzPct val="100000"/>
            </a:pPr>
            <a:r>
              <a:rPr lang="ru" sz="2500"/>
              <a:t>никакого личного контакта экспертов с ОУ.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9" name="Shape 129"/>
          <p:cNvGrpSpPr/>
          <p:nvPr/>
        </p:nvGrpSpPr>
        <p:grpSpPr>
          <a:xfrm>
            <a:off x="25" y="-29949"/>
            <a:ext cx="9143982" cy="1182397"/>
            <a:chOff x="25" y="-29950"/>
            <a:chExt cx="9143982" cy="1370737"/>
          </a:xfrm>
        </p:grpSpPr>
        <p:sp>
          <p:nvSpPr>
            <p:cNvPr id="130" name="Shape 130"/>
            <p:cNvSpPr/>
            <p:nvPr/>
          </p:nvSpPr>
          <p:spPr>
            <a:xfrm>
              <a:off x="25" y="104025"/>
              <a:ext cx="9143982" cy="1236762"/>
            </a:xfrm>
            <a:prstGeom prst="flowChartDocument">
              <a:avLst/>
            </a:prstGeom>
            <a:solidFill>
              <a:srgbClr val="CC0000"/>
            </a:solidFill>
            <a:ln cap="flat" cmpd="sng" w="9525">
              <a:solidFill>
                <a:srgbClr val="CC0000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>
              <a:off x="25" y="-29950"/>
              <a:ext cx="9143982" cy="1236762"/>
            </a:xfrm>
            <a:prstGeom prst="flowChartDocument">
              <a:avLst/>
            </a:prstGeom>
            <a:solidFill>
              <a:schemeClr val="lt2"/>
            </a:solidFill>
            <a:ln cap="flat" cmpd="sng" w="9525">
              <a:solidFill>
                <a:schemeClr val="dk2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32" name="Shape 132"/>
          <p:cNvSpPr txBox="1"/>
          <p:nvPr>
            <p:ph type="title"/>
          </p:nvPr>
        </p:nvSpPr>
        <p:spPr>
          <a:xfrm>
            <a:off x="311700" y="2926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/>
              <a:t>Ресурсы</a:t>
            </a:r>
          </a:p>
        </p:txBody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311700" y="12286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Сайт поддержки работы общественного совета по проведению НСОКО - </a:t>
            </a:r>
            <a:r>
              <a:rPr lang="ru" sz="1400" u="sng">
                <a:solidFill>
                  <a:schemeClr val="hlink"/>
                </a:solidFill>
                <a:hlinkClick r:id="rId3"/>
              </a:rPr>
              <a:t>nsoko.rcokoit.ru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Федеральный закон от 21.07.2014 N 256-ФЗ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Федеральный закон от 29.12.2012 N 273-ФЗ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Постановление Правительства РФ от 14.11.2014 N 1202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Постановление Правительства РФ от 14.11.2014 N 1203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Приказ Министерства образования и науки Российской Федерации от 5 декабря 2014 г. N 1547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Письмо Федеральной службы по надзору в сфере образования и науки от 25 марта 2015 г. N 07-675 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Методические рекомендации МОиН от 01.04.2015 по проведению независимой оценки качества деятельности организаций, осуществляющих образовательную деятельность.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Письмо Министерства труда и социальной защиты Российской Федерации от 26 сентября 2014 г. N 11-3/10/П-5546</a:t>
            </a:r>
          </a:p>
          <a:p>
            <a:pPr indent="-317500" lvl="0" marL="457200" rtl="0">
              <a:spcBef>
                <a:spcPts val="0"/>
              </a:spcBef>
              <a:buSzPct val="100000"/>
            </a:pPr>
            <a:r>
              <a:rPr lang="ru" sz="1400"/>
              <a:t>Распоряжение КО СПб от 11.03.2015 № 959-р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